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hBETiRby1v2QMrXqH2jE7I3Y1q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customschemas.google.com/relationships/presentationmetadata" Target="meta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3f6a2c26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123f6a2c2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6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6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6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6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5"/>
          <p:cNvSpPr/>
          <p:nvPr>
            <p:ph idx="2" type="pic"/>
          </p:nvPr>
        </p:nvSpPr>
        <p:spPr>
          <a:xfrm>
            <a:off x="5183188" y="987425"/>
            <a:ext cx="6172200" cy="4873625"/>
          </a:xfrm>
          <a:prstGeom prst="rect">
            <a:avLst/>
          </a:prstGeom>
          <a:noFill/>
          <a:ln>
            <a:noFill/>
          </a:ln>
        </p:spPr>
      </p:sp>
      <p:sp>
        <p:nvSpPr>
          <p:cNvPr id="68" name="Google Shape;68;p6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2582779"/>
            <a:ext cx="9144000" cy="92718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b="1" lang="en-IN">
                <a:latin typeface="Times New Roman"/>
                <a:ea typeface="Times New Roman"/>
                <a:cs typeface="Times New Roman"/>
                <a:sym typeface="Times New Roman"/>
              </a:rPr>
              <a:t>Event Management System</a:t>
            </a:r>
            <a:endParaRPr b="1">
              <a:latin typeface="Times New Roman"/>
              <a:ea typeface="Times New Roman"/>
              <a:cs typeface="Times New Roman"/>
              <a:sym typeface="Times New Roman"/>
            </a:endParaRPr>
          </a:p>
        </p:txBody>
      </p:sp>
      <p:sp>
        <p:nvSpPr>
          <p:cNvPr id="89" name="Google Shape;89;p1"/>
          <p:cNvSpPr txBox="1"/>
          <p:nvPr>
            <p:ph idx="1" type="subTitle"/>
          </p:nvPr>
        </p:nvSpPr>
        <p:spPr>
          <a:xfrm>
            <a:off x="1524000" y="4083301"/>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IN">
                <a:latin typeface="Times New Roman"/>
                <a:ea typeface="Times New Roman"/>
                <a:cs typeface="Times New Roman"/>
                <a:sym typeface="Times New Roman"/>
              </a:rPr>
              <a:t>Presented By-</a:t>
            </a:r>
            <a:endParaRPr/>
          </a:p>
          <a:p>
            <a:pPr indent="-342900" lvl="0" marL="342900" rtl="0" algn="ctr">
              <a:lnSpc>
                <a:spcPct val="90000"/>
              </a:lnSpc>
              <a:spcBef>
                <a:spcPts val="1000"/>
              </a:spcBef>
              <a:spcAft>
                <a:spcPts val="0"/>
              </a:spcAft>
              <a:buClr>
                <a:schemeClr val="dk1"/>
              </a:buClr>
              <a:buSzPts val="2400"/>
              <a:buFont typeface="Arial"/>
              <a:buChar char="•"/>
            </a:pPr>
            <a:r>
              <a:rPr b="1" lang="en-IN">
                <a:latin typeface="Times New Roman"/>
                <a:ea typeface="Times New Roman"/>
                <a:cs typeface="Times New Roman"/>
                <a:sym typeface="Times New Roman"/>
              </a:rPr>
              <a:t>Mr. Nimish J. Patil (219116)</a:t>
            </a:r>
            <a:endParaRPr/>
          </a:p>
          <a:p>
            <a:pPr indent="-342900" lvl="0" marL="342900" rtl="0" algn="ctr">
              <a:lnSpc>
                <a:spcPct val="90000"/>
              </a:lnSpc>
              <a:spcBef>
                <a:spcPts val="1000"/>
              </a:spcBef>
              <a:spcAft>
                <a:spcPts val="0"/>
              </a:spcAft>
              <a:buClr>
                <a:schemeClr val="dk1"/>
              </a:buClr>
              <a:buSzPts val="2400"/>
              <a:buFont typeface="Arial"/>
              <a:buChar char="•"/>
            </a:pPr>
            <a:r>
              <a:rPr b="1" lang="en-IN">
                <a:latin typeface="Times New Roman"/>
                <a:ea typeface="Times New Roman"/>
                <a:cs typeface="Times New Roman"/>
                <a:sym typeface="Times New Roman"/>
              </a:rPr>
              <a:t>Mr.Rohit R. Warke (219229)</a:t>
            </a:r>
            <a:endParaRPr b="1">
              <a:latin typeface="Times New Roman"/>
              <a:ea typeface="Times New Roman"/>
              <a:cs typeface="Times New Roman"/>
              <a:sym typeface="Times New Roman"/>
            </a:endParaRPr>
          </a:p>
        </p:txBody>
      </p:sp>
      <p:pic>
        <p:nvPicPr>
          <p:cNvPr id="90" name="Google Shape;90;p1"/>
          <p:cNvPicPr preferRelativeResize="0"/>
          <p:nvPr/>
        </p:nvPicPr>
        <p:blipFill rotWithShape="1">
          <a:blip r:embed="rId3">
            <a:alphaModFix/>
          </a:blip>
          <a:srcRect b="0" l="0" r="0" t="0"/>
          <a:stretch/>
        </p:blipFill>
        <p:spPr>
          <a:xfrm>
            <a:off x="625642" y="382669"/>
            <a:ext cx="2245895" cy="1295238"/>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8513890" y="382669"/>
            <a:ext cx="3377778" cy="12952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IN">
                <a:latin typeface="Times New Roman"/>
                <a:ea typeface="Times New Roman"/>
                <a:cs typeface="Times New Roman"/>
                <a:sym typeface="Times New Roman"/>
              </a:rPr>
              <a:t>Activity Diagram Of Manager</a:t>
            </a:r>
            <a:endParaRPr/>
          </a:p>
        </p:txBody>
      </p:sp>
      <p:pic>
        <p:nvPicPr>
          <p:cNvPr id="144" name="Google Shape;144;p9"/>
          <p:cNvPicPr preferRelativeResize="0"/>
          <p:nvPr>
            <p:ph idx="1" type="body"/>
          </p:nvPr>
        </p:nvPicPr>
        <p:blipFill rotWithShape="1">
          <a:blip r:embed="rId3">
            <a:alphaModFix/>
          </a:blip>
          <a:srcRect b="0" l="0" r="0" t="0"/>
          <a:stretch/>
        </p:blipFill>
        <p:spPr>
          <a:xfrm>
            <a:off x="1828800" y="1395664"/>
            <a:ext cx="7972926" cy="50532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txBox="1"/>
          <p:nvPr>
            <p:ph type="title"/>
          </p:nvPr>
        </p:nvSpPr>
        <p:spPr>
          <a:xfrm>
            <a:off x="838200" y="365125"/>
            <a:ext cx="10515600" cy="8861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IN">
                <a:latin typeface="Times New Roman"/>
                <a:ea typeface="Times New Roman"/>
                <a:cs typeface="Times New Roman"/>
                <a:sym typeface="Times New Roman"/>
              </a:rPr>
              <a:t>Activity Diagram Of Employee</a:t>
            </a:r>
            <a:endParaRPr/>
          </a:p>
        </p:txBody>
      </p:sp>
      <p:pic>
        <p:nvPicPr>
          <p:cNvPr id="150" name="Google Shape;150;p10"/>
          <p:cNvPicPr preferRelativeResize="0"/>
          <p:nvPr>
            <p:ph idx="1" type="body"/>
          </p:nvPr>
        </p:nvPicPr>
        <p:blipFill rotWithShape="1">
          <a:blip r:embed="rId3">
            <a:alphaModFix/>
          </a:blip>
          <a:srcRect b="0" l="0" r="0" t="0"/>
          <a:stretch/>
        </p:blipFill>
        <p:spPr>
          <a:xfrm>
            <a:off x="1989220" y="1379620"/>
            <a:ext cx="8470233" cy="50532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1"/>
          <p:cNvSpPr txBox="1"/>
          <p:nvPr>
            <p:ph type="title"/>
          </p:nvPr>
        </p:nvSpPr>
        <p:spPr>
          <a:xfrm>
            <a:off x="733926" y="220747"/>
            <a:ext cx="10515600" cy="48510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IN">
                <a:latin typeface="Times New Roman"/>
                <a:ea typeface="Times New Roman"/>
                <a:cs typeface="Times New Roman"/>
                <a:sym typeface="Times New Roman"/>
              </a:rPr>
              <a:t>Activity Diagram Of Customer</a:t>
            </a:r>
            <a:endParaRPr/>
          </a:p>
        </p:txBody>
      </p:sp>
      <p:pic>
        <p:nvPicPr>
          <p:cNvPr id="156" name="Google Shape;156;p11"/>
          <p:cNvPicPr preferRelativeResize="0"/>
          <p:nvPr>
            <p:ph idx="1" type="body"/>
          </p:nvPr>
        </p:nvPicPr>
        <p:blipFill rotWithShape="1">
          <a:blip r:embed="rId3">
            <a:alphaModFix/>
          </a:blip>
          <a:srcRect b="0" l="0" r="0" t="0"/>
          <a:stretch/>
        </p:blipFill>
        <p:spPr>
          <a:xfrm>
            <a:off x="2326102" y="684453"/>
            <a:ext cx="7539900" cy="6152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2"/>
          <p:cNvSpPr txBox="1"/>
          <p:nvPr>
            <p:ph type="title"/>
          </p:nvPr>
        </p:nvSpPr>
        <p:spPr>
          <a:xfrm>
            <a:off x="743932" y="101175"/>
            <a:ext cx="10515600" cy="52099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IN">
                <a:latin typeface="Times New Roman"/>
                <a:ea typeface="Times New Roman"/>
                <a:cs typeface="Times New Roman"/>
                <a:sym typeface="Times New Roman"/>
              </a:rPr>
              <a:t>Use Case Diagram</a:t>
            </a:r>
            <a:endParaRPr b="1">
              <a:latin typeface="Times New Roman"/>
              <a:ea typeface="Times New Roman"/>
              <a:cs typeface="Times New Roman"/>
              <a:sym typeface="Times New Roman"/>
            </a:endParaRPr>
          </a:p>
        </p:txBody>
      </p:sp>
      <p:pic>
        <p:nvPicPr>
          <p:cNvPr descr="https://lh5.googleusercontent.com/qcvBXCbn-Tsk9kpnzyfpcOfK3TM5CbE-zK9oR-y3te6IMZjM9SWbVqLIRugffEPtX6Xz9nHACjrhVCQx4NECgTlT6TVAulcoSLUawlNLseyni1_G0ChgHGoEXVaWTuofYfB0gTBM" id="162" name="Google Shape;162;p12"/>
          <p:cNvPicPr preferRelativeResize="0"/>
          <p:nvPr>
            <p:ph idx="1" type="body"/>
          </p:nvPr>
        </p:nvPicPr>
        <p:blipFill rotWithShape="1">
          <a:blip r:embed="rId3">
            <a:alphaModFix/>
          </a:blip>
          <a:srcRect b="0" l="0" r="0" t="0"/>
          <a:stretch/>
        </p:blipFill>
        <p:spPr>
          <a:xfrm>
            <a:off x="2518467" y="622170"/>
            <a:ext cx="4768453" cy="62358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DFD Diagram</a:t>
            </a:r>
            <a:endParaRPr/>
          </a:p>
        </p:txBody>
      </p:sp>
      <p:pic>
        <p:nvPicPr>
          <p:cNvPr id="168" name="Google Shape;168;p13"/>
          <p:cNvPicPr preferRelativeResize="0"/>
          <p:nvPr>
            <p:ph idx="1" type="body"/>
          </p:nvPr>
        </p:nvPicPr>
        <p:blipFill rotWithShape="1">
          <a:blip r:embed="rId3">
            <a:alphaModFix/>
          </a:blip>
          <a:srcRect b="0" l="0" r="0" t="0"/>
          <a:stretch/>
        </p:blipFill>
        <p:spPr>
          <a:xfrm>
            <a:off x="1695105" y="1690688"/>
            <a:ext cx="8694900" cy="325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DFD Diagram</a:t>
            </a:r>
            <a:endParaRPr/>
          </a:p>
        </p:txBody>
      </p:sp>
      <p:pic>
        <p:nvPicPr>
          <p:cNvPr id="174" name="Google Shape;174;p14"/>
          <p:cNvPicPr preferRelativeResize="0"/>
          <p:nvPr>
            <p:ph idx="1" type="body"/>
          </p:nvPr>
        </p:nvPicPr>
        <p:blipFill rotWithShape="1">
          <a:blip r:embed="rId3">
            <a:alphaModFix/>
          </a:blip>
          <a:srcRect b="0" l="0" r="0" t="0"/>
          <a:stretch/>
        </p:blipFill>
        <p:spPr>
          <a:xfrm>
            <a:off x="1764631" y="1491916"/>
            <a:ext cx="9143999" cy="46522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txBox="1"/>
          <p:nvPr>
            <p:ph type="title"/>
          </p:nvPr>
        </p:nvSpPr>
        <p:spPr>
          <a:xfrm>
            <a:off x="838200" y="365126"/>
            <a:ext cx="10515600" cy="4690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DFD Diagram</a:t>
            </a:r>
            <a:endParaRPr/>
          </a:p>
        </p:txBody>
      </p:sp>
      <p:pic>
        <p:nvPicPr>
          <p:cNvPr id="180" name="Google Shape;180;p15"/>
          <p:cNvPicPr preferRelativeResize="0"/>
          <p:nvPr>
            <p:ph idx="1" type="body"/>
          </p:nvPr>
        </p:nvPicPr>
        <p:blipFill rotWithShape="1">
          <a:blip r:embed="rId3">
            <a:alphaModFix/>
          </a:blip>
          <a:srcRect b="0" l="0" r="0" t="0"/>
          <a:stretch/>
        </p:blipFill>
        <p:spPr>
          <a:xfrm>
            <a:off x="2037347" y="834190"/>
            <a:ext cx="7267074" cy="60238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6"/>
          <p:cNvSpPr txBox="1"/>
          <p:nvPr>
            <p:ph type="title"/>
          </p:nvPr>
        </p:nvSpPr>
        <p:spPr>
          <a:xfrm>
            <a:off x="766010" y="124494"/>
            <a:ext cx="10515600" cy="7578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Class Diagram</a:t>
            </a:r>
            <a:endParaRPr/>
          </a:p>
        </p:txBody>
      </p:sp>
      <p:pic>
        <p:nvPicPr>
          <p:cNvPr id="186" name="Google Shape;186;p16"/>
          <p:cNvPicPr preferRelativeResize="0"/>
          <p:nvPr/>
        </p:nvPicPr>
        <p:blipFill>
          <a:blip r:embed="rId3">
            <a:alphaModFix/>
          </a:blip>
          <a:stretch>
            <a:fillRect/>
          </a:stretch>
        </p:blipFill>
        <p:spPr>
          <a:xfrm>
            <a:off x="1092825" y="1034725"/>
            <a:ext cx="10013800" cy="56225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7"/>
          <p:cNvSpPr txBox="1"/>
          <p:nvPr/>
        </p:nvSpPr>
        <p:spPr>
          <a:xfrm>
            <a:off x="0" y="2823412"/>
            <a:ext cx="12191999"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7200" u="none" cap="none" strike="noStrike">
                <a:solidFill>
                  <a:schemeClr val="dk1"/>
                </a:solidFill>
                <a:latin typeface="Times New Roman"/>
                <a:ea typeface="Times New Roman"/>
                <a:cs typeface="Times New Roman"/>
                <a:sym typeface="Times New Roman"/>
              </a:rPr>
              <a:t>Screen Shots</a:t>
            </a:r>
            <a:endParaRPr b="1" i="0" sz="7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18"/>
          <p:cNvPicPr preferRelativeResize="0"/>
          <p:nvPr/>
        </p:nvPicPr>
        <p:blipFill rotWithShape="1">
          <a:blip r:embed="rId3">
            <a:alphaModFix/>
          </a:blip>
          <a:srcRect b="0" l="0" r="0" t="0"/>
          <a:stretch/>
        </p:blipFill>
        <p:spPr>
          <a:xfrm>
            <a:off x="0" y="304800"/>
            <a:ext cx="12192002" cy="62659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Points to be discussed</a:t>
            </a:r>
            <a:endParaRPr>
              <a:latin typeface="Times New Roman"/>
              <a:ea typeface="Times New Roman"/>
              <a:cs typeface="Times New Roman"/>
              <a:sym typeface="Times New Roman"/>
            </a:endParaRPr>
          </a:p>
        </p:txBody>
      </p:sp>
      <p:sp>
        <p:nvSpPr>
          <p:cNvPr id="97" name="Google Shape;97;p2"/>
          <p:cNvSpPr txBox="1"/>
          <p:nvPr>
            <p:ph idx="1" type="body"/>
          </p:nvPr>
        </p:nvSpPr>
        <p:spPr>
          <a:xfrm>
            <a:off x="1507958" y="1825625"/>
            <a:ext cx="9845842"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IN">
                <a:latin typeface="Times New Roman"/>
                <a:ea typeface="Times New Roman"/>
                <a:cs typeface="Times New Roman"/>
                <a:sym typeface="Times New Roman"/>
              </a:rPr>
              <a:t>Introduction</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Objectives</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UML Diagrams</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Screenshots</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Specification</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S/W and H/W Requirement</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Advantages</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Conclusion</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References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19"/>
          <p:cNvPicPr preferRelativeResize="0"/>
          <p:nvPr/>
        </p:nvPicPr>
        <p:blipFill rotWithShape="1">
          <a:blip r:embed="rId3">
            <a:alphaModFix/>
          </a:blip>
          <a:srcRect b="0" l="0" r="0" t="0"/>
          <a:stretch/>
        </p:blipFill>
        <p:spPr>
          <a:xfrm>
            <a:off x="1" y="304800"/>
            <a:ext cx="12192000" cy="61976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0"/>
          <p:cNvPicPr preferRelativeResize="0"/>
          <p:nvPr/>
        </p:nvPicPr>
        <p:blipFill rotWithShape="1">
          <a:blip r:embed="rId3">
            <a:alphaModFix/>
          </a:blip>
          <a:srcRect b="0" l="0" r="0" t="0"/>
          <a:stretch/>
        </p:blipFill>
        <p:spPr>
          <a:xfrm>
            <a:off x="0" y="304800"/>
            <a:ext cx="12191998" cy="62297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1"/>
          <p:cNvPicPr preferRelativeResize="0"/>
          <p:nvPr/>
        </p:nvPicPr>
        <p:blipFill rotWithShape="1">
          <a:blip r:embed="rId3">
            <a:alphaModFix/>
          </a:blip>
          <a:srcRect b="0" l="0" r="0" t="0"/>
          <a:stretch/>
        </p:blipFill>
        <p:spPr>
          <a:xfrm>
            <a:off x="0" y="304800"/>
            <a:ext cx="12192000" cy="61975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2"/>
          <p:cNvPicPr preferRelativeResize="0"/>
          <p:nvPr/>
        </p:nvPicPr>
        <p:blipFill rotWithShape="1">
          <a:blip r:embed="rId3">
            <a:alphaModFix/>
          </a:blip>
          <a:srcRect b="0" l="0" r="0" t="0"/>
          <a:stretch/>
        </p:blipFill>
        <p:spPr>
          <a:xfrm>
            <a:off x="0" y="304800"/>
            <a:ext cx="12192000" cy="62229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3"/>
          <p:cNvPicPr preferRelativeResize="0"/>
          <p:nvPr/>
        </p:nvPicPr>
        <p:blipFill rotWithShape="1">
          <a:blip r:embed="rId3">
            <a:alphaModFix/>
          </a:blip>
          <a:srcRect b="0" l="0" r="0" t="0"/>
          <a:stretch/>
        </p:blipFill>
        <p:spPr>
          <a:xfrm>
            <a:off x="0" y="304800"/>
            <a:ext cx="12192000" cy="62103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4"/>
          <p:cNvPicPr preferRelativeResize="0"/>
          <p:nvPr/>
        </p:nvPicPr>
        <p:blipFill rotWithShape="1">
          <a:blip r:embed="rId3">
            <a:alphaModFix/>
          </a:blip>
          <a:srcRect b="0" l="0" r="0" t="0"/>
          <a:stretch/>
        </p:blipFill>
        <p:spPr>
          <a:xfrm>
            <a:off x="0" y="304800"/>
            <a:ext cx="12192002" cy="62008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5"/>
          <p:cNvPicPr preferRelativeResize="0"/>
          <p:nvPr/>
        </p:nvPicPr>
        <p:blipFill rotWithShape="1">
          <a:blip r:embed="rId3">
            <a:alphaModFix/>
          </a:blip>
          <a:srcRect b="0" l="0" r="0" t="0"/>
          <a:stretch/>
        </p:blipFill>
        <p:spPr>
          <a:xfrm>
            <a:off x="0" y="228600"/>
            <a:ext cx="12192001" cy="63077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6"/>
          <p:cNvPicPr preferRelativeResize="0"/>
          <p:nvPr/>
        </p:nvPicPr>
        <p:blipFill rotWithShape="1">
          <a:blip r:embed="rId3">
            <a:alphaModFix/>
          </a:blip>
          <a:srcRect b="0" l="0" r="0" t="0"/>
          <a:stretch/>
        </p:blipFill>
        <p:spPr>
          <a:xfrm>
            <a:off x="0" y="304800"/>
            <a:ext cx="12191998" cy="62789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7"/>
          <p:cNvPicPr preferRelativeResize="0"/>
          <p:nvPr/>
        </p:nvPicPr>
        <p:blipFill rotWithShape="1">
          <a:blip r:embed="rId3">
            <a:alphaModFix/>
          </a:blip>
          <a:srcRect b="0" l="0" r="0" t="0"/>
          <a:stretch/>
        </p:blipFill>
        <p:spPr>
          <a:xfrm>
            <a:off x="0" y="304800"/>
            <a:ext cx="12192002" cy="62643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8"/>
          <p:cNvPicPr preferRelativeResize="0"/>
          <p:nvPr/>
        </p:nvPicPr>
        <p:blipFill rotWithShape="1">
          <a:blip r:embed="rId3">
            <a:alphaModFix/>
          </a:blip>
          <a:srcRect b="0" l="0" r="0" t="0"/>
          <a:stretch/>
        </p:blipFill>
        <p:spPr>
          <a:xfrm>
            <a:off x="0" y="304800"/>
            <a:ext cx="12192000" cy="62229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IN">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103" name="Google Shape;103;p3"/>
          <p:cNvSpPr txBox="1"/>
          <p:nvPr>
            <p:ph idx="1" type="body"/>
          </p:nvPr>
        </p:nvSpPr>
        <p:spPr>
          <a:xfrm>
            <a:off x="838200" y="2887579"/>
            <a:ext cx="10515600" cy="3289384"/>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800"/>
              <a:buNone/>
            </a:pPr>
            <a:r>
              <a:rPr lang="en-IN"/>
              <a:t>Event Management System is not only digitalizing the booking of orders providing ease of access to the customers, but will also digitalize the firm’s functionalities such as adding/removing employees, vendors etc. Providing All Events Info Features  managing all employees and assign task for the events .In short, our management system will digitalize the whole firm along with its jobs.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p:cNvPicPr preferRelativeResize="0"/>
          <p:nvPr/>
        </p:nvPicPr>
        <p:blipFill rotWithShape="1">
          <a:blip r:embed="rId3">
            <a:alphaModFix/>
          </a:blip>
          <a:srcRect b="0" l="0" r="0" t="0"/>
          <a:stretch/>
        </p:blipFill>
        <p:spPr>
          <a:xfrm>
            <a:off x="0" y="304800"/>
            <a:ext cx="12192002" cy="62167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0" l="0" r="0" t="0"/>
          <a:stretch/>
        </p:blipFill>
        <p:spPr>
          <a:xfrm>
            <a:off x="0" y="304800"/>
            <a:ext cx="12192000" cy="62357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1"/>
          <p:cNvPicPr preferRelativeResize="0"/>
          <p:nvPr/>
        </p:nvPicPr>
        <p:blipFill rotWithShape="1">
          <a:blip r:embed="rId3">
            <a:alphaModFix/>
          </a:blip>
          <a:srcRect b="0" l="0" r="0" t="0"/>
          <a:stretch/>
        </p:blipFill>
        <p:spPr>
          <a:xfrm>
            <a:off x="0" y="304800"/>
            <a:ext cx="12192002" cy="6255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2"/>
          <p:cNvPicPr preferRelativeResize="0"/>
          <p:nvPr/>
        </p:nvPicPr>
        <p:blipFill rotWithShape="1">
          <a:blip r:embed="rId3">
            <a:alphaModFix/>
          </a:blip>
          <a:srcRect b="0" l="0" r="0" t="0"/>
          <a:stretch/>
        </p:blipFill>
        <p:spPr>
          <a:xfrm>
            <a:off x="0" y="228600"/>
            <a:ext cx="12191998" cy="63024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3"/>
          <p:cNvPicPr preferRelativeResize="0"/>
          <p:nvPr/>
        </p:nvPicPr>
        <p:blipFill rotWithShape="1">
          <a:blip r:embed="rId3">
            <a:alphaModFix/>
          </a:blip>
          <a:srcRect b="0" l="0" r="0" t="0"/>
          <a:stretch/>
        </p:blipFill>
        <p:spPr>
          <a:xfrm>
            <a:off x="0" y="304800"/>
            <a:ext cx="12191998" cy="62789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4"/>
          <p:cNvPicPr preferRelativeResize="0"/>
          <p:nvPr/>
        </p:nvPicPr>
        <p:blipFill rotWithShape="1">
          <a:blip r:embed="rId3">
            <a:alphaModFix/>
          </a:blip>
          <a:srcRect b="0" l="0" r="0" t="0"/>
          <a:stretch/>
        </p:blipFill>
        <p:spPr>
          <a:xfrm>
            <a:off x="0" y="304800"/>
            <a:ext cx="12192000" cy="62484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5"/>
          <p:cNvPicPr preferRelativeResize="0"/>
          <p:nvPr/>
        </p:nvPicPr>
        <p:blipFill rotWithShape="1">
          <a:blip r:embed="rId3">
            <a:alphaModFix/>
          </a:blip>
          <a:srcRect b="0" l="0" r="0" t="0"/>
          <a:stretch/>
        </p:blipFill>
        <p:spPr>
          <a:xfrm>
            <a:off x="0" y="304800"/>
            <a:ext cx="12192000" cy="6207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6"/>
          <p:cNvPicPr preferRelativeResize="0"/>
          <p:nvPr/>
        </p:nvPicPr>
        <p:blipFill rotWithShape="1">
          <a:blip r:embed="rId3">
            <a:alphaModFix/>
          </a:blip>
          <a:srcRect b="0" l="0" r="0" t="0"/>
          <a:stretch/>
        </p:blipFill>
        <p:spPr>
          <a:xfrm>
            <a:off x="0" y="304800"/>
            <a:ext cx="12192000" cy="62230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7"/>
          <p:cNvPicPr preferRelativeResize="0"/>
          <p:nvPr/>
        </p:nvPicPr>
        <p:blipFill rotWithShape="1">
          <a:blip r:embed="rId3">
            <a:alphaModFix/>
          </a:blip>
          <a:srcRect b="0" l="0" r="0" t="0"/>
          <a:stretch/>
        </p:blipFill>
        <p:spPr>
          <a:xfrm>
            <a:off x="0" y="0"/>
            <a:ext cx="12192000" cy="6515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8"/>
          <p:cNvPicPr preferRelativeResize="0"/>
          <p:nvPr/>
        </p:nvPicPr>
        <p:blipFill rotWithShape="1">
          <a:blip r:embed="rId3">
            <a:alphaModFix/>
          </a:blip>
          <a:srcRect b="0" l="0" r="0" t="0"/>
          <a:stretch/>
        </p:blipFill>
        <p:spPr>
          <a:xfrm>
            <a:off x="0" y="304800"/>
            <a:ext cx="12192000" cy="62547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Objectives</a:t>
            </a:r>
            <a:endParaRPr b="1" sz="4000">
              <a:latin typeface="Times New Roman"/>
              <a:ea typeface="Times New Roman"/>
              <a:cs typeface="Times New Roman"/>
              <a:sym typeface="Times New Roman"/>
            </a:endParaRPr>
          </a:p>
        </p:txBody>
      </p:sp>
      <p:sp>
        <p:nvSpPr>
          <p:cNvPr id="109" name="Google Shape;109;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To produce a web-based system that allow the admin to add different Vendors and Employee’s and provide functionalities to its role. </a:t>
            </a:r>
            <a:endParaRPr/>
          </a:p>
          <a:p>
            <a:pPr indent="-228600" lvl="0" marL="228600" rtl="0" algn="l">
              <a:lnSpc>
                <a:spcPct val="90000"/>
              </a:lnSpc>
              <a:spcBef>
                <a:spcPts val="1000"/>
              </a:spcBef>
              <a:spcAft>
                <a:spcPts val="0"/>
              </a:spcAft>
              <a:buClr>
                <a:schemeClr val="dk1"/>
              </a:buClr>
              <a:buSzPts val="2800"/>
              <a:buChar char="•"/>
            </a:pPr>
            <a:r>
              <a:rPr lang="en-IN"/>
              <a:t>To ease Clients by providing different functionalities for Event Booking. </a:t>
            </a:r>
            <a:endParaRPr/>
          </a:p>
          <a:p>
            <a:pPr indent="-228600" lvl="0" marL="228600" rtl="0" algn="l">
              <a:lnSpc>
                <a:spcPct val="90000"/>
              </a:lnSpc>
              <a:spcBef>
                <a:spcPts val="1000"/>
              </a:spcBef>
              <a:spcAft>
                <a:spcPts val="0"/>
              </a:spcAft>
              <a:buClr>
                <a:schemeClr val="dk1"/>
              </a:buClr>
              <a:buSzPts val="2800"/>
              <a:buChar char="•"/>
            </a:pPr>
            <a:r>
              <a:rPr lang="en-IN"/>
              <a:t>To ease Managers to assign different tasks to Employees and track work efficiently. </a:t>
            </a:r>
            <a:endParaRPr/>
          </a:p>
          <a:p>
            <a:pPr indent="-228600" lvl="0" marL="228600" rtl="0" algn="l">
              <a:lnSpc>
                <a:spcPct val="90000"/>
              </a:lnSpc>
              <a:spcBef>
                <a:spcPts val="1000"/>
              </a:spcBef>
              <a:spcAft>
                <a:spcPts val="0"/>
              </a:spcAft>
              <a:buClr>
                <a:schemeClr val="dk1"/>
              </a:buClr>
              <a:buSzPts val="2800"/>
              <a:buChar char="•"/>
            </a:pPr>
            <a:r>
              <a:rPr lang="en-IN"/>
              <a:t>In Other Words the main idea is to centralised all Event Management Operations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0"/>
          <p:cNvPicPr preferRelativeResize="0"/>
          <p:nvPr/>
        </p:nvPicPr>
        <p:blipFill rotWithShape="1">
          <a:blip r:embed="rId3">
            <a:alphaModFix/>
          </a:blip>
          <a:srcRect b="0" l="0" r="0" t="0"/>
          <a:stretch/>
        </p:blipFill>
        <p:spPr>
          <a:xfrm>
            <a:off x="0" y="304800"/>
            <a:ext cx="12192002" cy="62294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1"/>
          <p:cNvPicPr preferRelativeResize="0"/>
          <p:nvPr/>
        </p:nvPicPr>
        <p:blipFill rotWithShape="1">
          <a:blip r:embed="rId3">
            <a:alphaModFix/>
          </a:blip>
          <a:srcRect b="0" l="0" r="0" t="0"/>
          <a:stretch/>
        </p:blipFill>
        <p:spPr>
          <a:xfrm>
            <a:off x="0" y="304800"/>
            <a:ext cx="12192000" cy="623570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2"/>
          <p:cNvPicPr preferRelativeResize="0"/>
          <p:nvPr/>
        </p:nvPicPr>
        <p:blipFill rotWithShape="1">
          <a:blip r:embed="rId3">
            <a:alphaModFix/>
          </a:blip>
          <a:srcRect b="0" l="0" r="0" t="0"/>
          <a:stretch/>
        </p:blipFill>
        <p:spPr>
          <a:xfrm>
            <a:off x="0" y="304800"/>
            <a:ext cx="12192000" cy="6197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3"/>
          <p:cNvPicPr preferRelativeResize="0"/>
          <p:nvPr/>
        </p:nvPicPr>
        <p:blipFill rotWithShape="1">
          <a:blip r:embed="rId3">
            <a:alphaModFix/>
          </a:blip>
          <a:srcRect b="0" l="0" r="0" t="0"/>
          <a:stretch/>
        </p:blipFill>
        <p:spPr>
          <a:xfrm>
            <a:off x="0" y="304800"/>
            <a:ext cx="12192000" cy="623571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4"/>
          <p:cNvPicPr preferRelativeResize="0"/>
          <p:nvPr/>
        </p:nvPicPr>
        <p:blipFill rotWithShape="1">
          <a:blip r:embed="rId3">
            <a:alphaModFix/>
          </a:blip>
          <a:srcRect b="0" l="0" r="0" t="0"/>
          <a:stretch/>
        </p:blipFill>
        <p:spPr>
          <a:xfrm>
            <a:off x="0" y="304800"/>
            <a:ext cx="12192000" cy="62484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5"/>
          <p:cNvPicPr preferRelativeResize="0"/>
          <p:nvPr/>
        </p:nvPicPr>
        <p:blipFill rotWithShape="1">
          <a:blip r:embed="rId3">
            <a:alphaModFix/>
          </a:blip>
          <a:srcRect b="0" l="0" r="0" t="0"/>
          <a:stretch/>
        </p:blipFill>
        <p:spPr>
          <a:xfrm>
            <a:off x="0" y="304800"/>
            <a:ext cx="12192002" cy="62358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6"/>
          <p:cNvPicPr preferRelativeResize="0"/>
          <p:nvPr/>
        </p:nvPicPr>
        <p:blipFill rotWithShape="1">
          <a:blip r:embed="rId3">
            <a:alphaModFix/>
          </a:blip>
          <a:srcRect b="0" l="0" r="0" t="0"/>
          <a:stretch/>
        </p:blipFill>
        <p:spPr>
          <a:xfrm>
            <a:off x="0" y="304800"/>
            <a:ext cx="12192000" cy="622934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7"/>
          <p:cNvPicPr preferRelativeResize="0"/>
          <p:nvPr/>
        </p:nvPicPr>
        <p:blipFill rotWithShape="1">
          <a:blip r:embed="rId3">
            <a:alphaModFix/>
          </a:blip>
          <a:srcRect b="0" l="0" r="0" t="0"/>
          <a:stretch/>
        </p:blipFill>
        <p:spPr>
          <a:xfrm>
            <a:off x="0" y="304800"/>
            <a:ext cx="12192000" cy="622934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8"/>
          <p:cNvPicPr preferRelativeResize="0"/>
          <p:nvPr/>
        </p:nvPicPr>
        <p:blipFill rotWithShape="1">
          <a:blip r:embed="rId3">
            <a:alphaModFix/>
          </a:blip>
          <a:srcRect b="0" l="0" r="0" t="0"/>
          <a:stretch/>
        </p:blipFill>
        <p:spPr>
          <a:xfrm>
            <a:off x="0" y="304800"/>
            <a:ext cx="12192000" cy="62357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9"/>
          <p:cNvPicPr preferRelativeResize="0"/>
          <p:nvPr/>
        </p:nvPicPr>
        <p:blipFill rotWithShape="1">
          <a:blip r:embed="rId3">
            <a:alphaModFix/>
          </a:blip>
          <a:srcRect b="0" l="0" r="0" t="0"/>
          <a:stretch/>
        </p:blipFill>
        <p:spPr>
          <a:xfrm>
            <a:off x="0" y="304800"/>
            <a:ext cx="12192000" cy="622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Technology Used</a:t>
            </a:r>
            <a:endParaRPr b="1" sz="4000">
              <a:latin typeface="Times New Roman"/>
              <a:ea typeface="Times New Roman"/>
              <a:cs typeface="Times New Roman"/>
              <a:sym typeface="Times New Roman"/>
            </a:endParaRPr>
          </a:p>
        </p:txBody>
      </p:sp>
      <p:sp>
        <p:nvSpPr>
          <p:cNvPr id="115" name="Google Shape;115;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Front End : ReactJs</a:t>
            </a:r>
            <a:endParaRPr/>
          </a:p>
          <a:p>
            <a:pPr indent="-228600" lvl="0" marL="228600" rtl="0" algn="l">
              <a:lnSpc>
                <a:spcPct val="90000"/>
              </a:lnSpc>
              <a:spcBef>
                <a:spcPts val="1000"/>
              </a:spcBef>
              <a:spcAft>
                <a:spcPts val="0"/>
              </a:spcAft>
              <a:buClr>
                <a:schemeClr val="dk1"/>
              </a:buClr>
              <a:buSzPts val="2800"/>
              <a:buChar char="•"/>
            </a:pPr>
            <a:r>
              <a:rPr lang="en-IN"/>
              <a:t>Back End : Java Spring Boot API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0"/>
          <p:cNvPicPr preferRelativeResize="0"/>
          <p:nvPr/>
        </p:nvPicPr>
        <p:blipFill rotWithShape="1">
          <a:blip r:embed="rId3">
            <a:alphaModFix/>
          </a:blip>
          <a:srcRect b="0" l="0" r="0" t="0"/>
          <a:stretch/>
        </p:blipFill>
        <p:spPr>
          <a:xfrm>
            <a:off x="0" y="304800"/>
            <a:ext cx="12192000" cy="62166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IN">
                <a:latin typeface="Times New Roman"/>
                <a:ea typeface="Times New Roman"/>
                <a:cs typeface="Times New Roman"/>
                <a:sym typeface="Times New Roman"/>
              </a:rPr>
              <a:t>Specification</a:t>
            </a:r>
            <a:endParaRPr b="1">
              <a:latin typeface="Times New Roman"/>
              <a:ea typeface="Times New Roman"/>
              <a:cs typeface="Times New Roman"/>
              <a:sym typeface="Times New Roman"/>
            </a:endParaRPr>
          </a:p>
        </p:txBody>
      </p:sp>
      <p:sp>
        <p:nvSpPr>
          <p:cNvPr id="358" name="Google Shape;358;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Font typeface="Calibri"/>
              <a:buChar char="•"/>
            </a:pPr>
            <a:r>
              <a:rPr lang="en-IN" sz="2400"/>
              <a:t>The application will use JavaScript, jQuery,CSS and Java Spring Boot as main web technologies.</a:t>
            </a:r>
            <a:endParaRPr/>
          </a:p>
          <a:p>
            <a:pPr indent="-228600" lvl="0" marL="228600" rtl="0" algn="just">
              <a:lnSpc>
                <a:spcPct val="90000"/>
              </a:lnSpc>
              <a:spcBef>
                <a:spcPts val="1000"/>
              </a:spcBef>
              <a:spcAft>
                <a:spcPts val="0"/>
              </a:spcAft>
              <a:buClr>
                <a:schemeClr val="dk1"/>
              </a:buClr>
              <a:buSzPts val="2400"/>
              <a:buFont typeface="Calibri"/>
              <a:buChar char="•"/>
            </a:pPr>
            <a:r>
              <a:rPr lang="en-IN" sz="2400"/>
              <a:t>SMTP protocol is used for Email communication.</a:t>
            </a:r>
            <a:endParaRPr sz="2400"/>
          </a:p>
          <a:p>
            <a:pPr indent="-228600" lvl="0" marL="228600" rtl="0" algn="just">
              <a:lnSpc>
                <a:spcPct val="90000"/>
              </a:lnSpc>
              <a:spcBef>
                <a:spcPts val="1000"/>
              </a:spcBef>
              <a:spcAft>
                <a:spcPts val="0"/>
              </a:spcAft>
              <a:buClr>
                <a:schemeClr val="dk1"/>
              </a:buClr>
              <a:buSzPts val="2400"/>
              <a:buFont typeface="Calibri"/>
              <a:buChar char="•"/>
            </a:pPr>
            <a:r>
              <a:rPr lang="en-IN" sz="2400"/>
              <a:t>Several types of validations make this web application a secured one and SQL Injections can also be prevented.</a:t>
            </a:r>
            <a:endParaRPr/>
          </a:p>
          <a:p>
            <a:pPr indent="-228600" lvl="0" marL="228600" rtl="0" algn="just">
              <a:lnSpc>
                <a:spcPct val="90000"/>
              </a:lnSpc>
              <a:spcBef>
                <a:spcPts val="1000"/>
              </a:spcBef>
              <a:spcAft>
                <a:spcPts val="0"/>
              </a:spcAft>
              <a:buClr>
                <a:schemeClr val="dk1"/>
              </a:buClr>
              <a:buSzPts val="2400"/>
              <a:buFont typeface="Calibri"/>
              <a:buChar char="•"/>
            </a:pPr>
            <a:r>
              <a:rPr lang="en-IN" sz="2400"/>
              <a:t>Since Event Management System is a web-based application, internet connection must be established.</a:t>
            </a:r>
            <a:endParaRPr/>
          </a:p>
          <a:p>
            <a:pPr indent="-228600" lvl="0" marL="228600" rtl="0" algn="just">
              <a:lnSpc>
                <a:spcPct val="90000"/>
              </a:lnSpc>
              <a:spcBef>
                <a:spcPts val="1000"/>
              </a:spcBef>
              <a:spcAft>
                <a:spcPts val="0"/>
              </a:spcAft>
              <a:buClr>
                <a:schemeClr val="dk1"/>
              </a:buClr>
              <a:buSzPts val="2400"/>
              <a:buFont typeface="Calibri"/>
              <a:buChar char="•"/>
            </a:pPr>
            <a:r>
              <a:rPr lang="en-IN" sz="2400"/>
              <a:t>The Event Management System will be used on PCs and will function via internet or intranet in any web browser.</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IN">
                <a:latin typeface="Times New Roman"/>
                <a:ea typeface="Times New Roman"/>
                <a:cs typeface="Times New Roman"/>
                <a:sym typeface="Times New Roman"/>
              </a:rPr>
              <a:t>S/W and H/W Requirements</a:t>
            </a:r>
            <a:endParaRPr/>
          </a:p>
        </p:txBody>
      </p:sp>
      <p:sp>
        <p:nvSpPr>
          <p:cNvPr id="364" name="Google Shape;364;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95145"/>
              <a:buNone/>
            </a:pPr>
            <a:r>
              <a:rPr b="1" lang="en-IN" sz="2942" u="sng"/>
              <a:t>Server Side</a:t>
            </a:r>
            <a:r>
              <a:rPr b="1" lang="en-IN" sz="2942"/>
              <a:t>: </a:t>
            </a:r>
            <a:endParaRPr b="0" sz="2942"/>
          </a:p>
          <a:p>
            <a:pPr indent="-248285" lvl="0" marL="228600" rtl="0" algn="l">
              <a:lnSpc>
                <a:spcPct val="90000"/>
              </a:lnSpc>
              <a:spcBef>
                <a:spcPts val="1000"/>
              </a:spcBef>
              <a:spcAft>
                <a:spcPts val="0"/>
              </a:spcAft>
              <a:buClr>
                <a:schemeClr val="dk1"/>
              </a:buClr>
              <a:buSzPct val="100000"/>
              <a:buChar char="•"/>
            </a:pPr>
            <a:r>
              <a:rPr b="1" lang="en-IN" sz="2942"/>
              <a:t>Processor:</a:t>
            </a:r>
            <a:r>
              <a:rPr lang="en-IN" sz="2942"/>
              <a:t> Intel® Xeon® processor 3500 series </a:t>
            </a:r>
            <a:endParaRPr b="0" sz="2942"/>
          </a:p>
          <a:p>
            <a:pPr indent="-248285" lvl="0" marL="228600" rtl="0" algn="l">
              <a:lnSpc>
                <a:spcPct val="90000"/>
              </a:lnSpc>
              <a:spcBef>
                <a:spcPts val="1000"/>
              </a:spcBef>
              <a:spcAft>
                <a:spcPts val="0"/>
              </a:spcAft>
              <a:buClr>
                <a:schemeClr val="dk1"/>
              </a:buClr>
              <a:buSzPct val="100000"/>
              <a:buChar char="•"/>
            </a:pPr>
            <a:r>
              <a:rPr b="1" lang="en-IN" sz="2942"/>
              <a:t>HDD:</a:t>
            </a:r>
            <a:r>
              <a:rPr lang="en-IN" sz="2942"/>
              <a:t> Minimum 500GB Disk Space </a:t>
            </a:r>
            <a:endParaRPr b="0" sz="2942"/>
          </a:p>
          <a:p>
            <a:pPr indent="-248285" lvl="0" marL="228600" rtl="0" algn="l">
              <a:lnSpc>
                <a:spcPct val="90000"/>
              </a:lnSpc>
              <a:spcBef>
                <a:spcPts val="1000"/>
              </a:spcBef>
              <a:spcAft>
                <a:spcPts val="0"/>
              </a:spcAft>
              <a:buClr>
                <a:schemeClr val="dk1"/>
              </a:buClr>
              <a:buSzPct val="100000"/>
              <a:buChar char="•"/>
            </a:pPr>
            <a:r>
              <a:rPr b="1" lang="en-IN" sz="2942"/>
              <a:t>RAM: </a:t>
            </a:r>
            <a:r>
              <a:rPr lang="en-IN" sz="2942"/>
              <a:t>Minimum 4GB </a:t>
            </a:r>
            <a:endParaRPr b="0" sz="2942"/>
          </a:p>
          <a:p>
            <a:pPr indent="-248285" lvl="0" marL="228600" rtl="0" algn="l">
              <a:lnSpc>
                <a:spcPct val="90000"/>
              </a:lnSpc>
              <a:spcBef>
                <a:spcPts val="1000"/>
              </a:spcBef>
              <a:spcAft>
                <a:spcPts val="0"/>
              </a:spcAft>
              <a:buClr>
                <a:schemeClr val="dk1"/>
              </a:buClr>
              <a:buSzPct val="100000"/>
              <a:buChar char="•"/>
            </a:pPr>
            <a:r>
              <a:rPr b="1" lang="en-IN" sz="2942"/>
              <a:t>OS:</a:t>
            </a:r>
            <a:r>
              <a:rPr lang="en-IN" sz="2942"/>
              <a:t> Windows 10, Linux 6 </a:t>
            </a:r>
            <a:endParaRPr b="0" sz="2942"/>
          </a:p>
          <a:p>
            <a:pPr indent="-248285" lvl="0" marL="228600" rtl="0" algn="l">
              <a:lnSpc>
                <a:spcPct val="90000"/>
              </a:lnSpc>
              <a:spcBef>
                <a:spcPts val="1000"/>
              </a:spcBef>
              <a:spcAft>
                <a:spcPts val="0"/>
              </a:spcAft>
              <a:buClr>
                <a:schemeClr val="dk1"/>
              </a:buClr>
              <a:buSzPct val="100000"/>
              <a:buChar char="•"/>
            </a:pPr>
            <a:r>
              <a:rPr b="1" lang="en-IN" sz="2942"/>
              <a:t>Database:</a:t>
            </a:r>
            <a:r>
              <a:rPr lang="en-IN" sz="2942"/>
              <a:t> Mysql </a:t>
            </a:r>
            <a:endParaRPr b="0" sz="2942"/>
          </a:p>
          <a:p>
            <a:pPr indent="0" lvl="0" marL="0" rtl="0" algn="l">
              <a:lnSpc>
                <a:spcPct val="90000"/>
              </a:lnSpc>
              <a:spcBef>
                <a:spcPts val="1000"/>
              </a:spcBef>
              <a:spcAft>
                <a:spcPts val="0"/>
              </a:spcAft>
              <a:buClr>
                <a:schemeClr val="dk1"/>
              </a:buClr>
              <a:buSzPct val="95145"/>
              <a:buNone/>
            </a:pPr>
            <a:br>
              <a:rPr b="0" lang="en-IN" sz="2942"/>
            </a:br>
            <a:r>
              <a:rPr b="1" lang="en-IN" sz="2942" u="sng"/>
              <a:t>Client Side (minimum requirement)</a:t>
            </a:r>
            <a:r>
              <a:rPr lang="en-IN" sz="2942"/>
              <a:t>: </a:t>
            </a:r>
            <a:endParaRPr b="0" sz="2942"/>
          </a:p>
          <a:p>
            <a:pPr indent="-248285" lvl="0" marL="228600" rtl="0" algn="l">
              <a:lnSpc>
                <a:spcPct val="90000"/>
              </a:lnSpc>
              <a:spcBef>
                <a:spcPts val="1000"/>
              </a:spcBef>
              <a:spcAft>
                <a:spcPts val="0"/>
              </a:spcAft>
              <a:buClr>
                <a:schemeClr val="dk1"/>
              </a:buClr>
              <a:buSzPct val="100000"/>
              <a:buChar char="•"/>
            </a:pPr>
            <a:r>
              <a:rPr b="1" lang="en-IN" sz="2942"/>
              <a:t>Processor:</a:t>
            </a:r>
            <a:r>
              <a:rPr lang="en-IN" sz="2942"/>
              <a:t> Intel Dual Core </a:t>
            </a:r>
            <a:endParaRPr b="0" sz="2942"/>
          </a:p>
          <a:p>
            <a:pPr indent="-248285" lvl="0" marL="228600" rtl="0" algn="l">
              <a:lnSpc>
                <a:spcPct val="90000"/>
              </a:lnSpc>
              <a:spcBef>
                <a:spcPts val="1000"/>
              </a:spcBef>
              <a:spcAft>
                <a:spcPts val="0"/>
              </a:spcAft>
              <a:buClr>
                <a:schemeClr val="dk1"/>
              </a:buClr>
              <a:buSzPct val="100000"/>
              <a:buChar char="•"/>
            </a:pPr>
            <a:r>
              <a:rPr b="1" lang="en-IN" sz="2942"/>
              <a:t>HDD:</a:t>
            </a:r>
            <a:r>
              <a:rPr lang="en-IN" sz="2942"/>
              <a:t> Minimum 80GB Disk Space </a:t>
            </a:r>
            <a:endParaRPr b="0" sz="2942"/>
          </a:p>
          <a:p>
            <a:pPr indent="-248285" lvl="0" marL="228600" rtl="0" algn="l">
              <a:lnSpc>
                <a:spcPct val="90000"/>
              </a:lnSpc>
              <a:spcBef>
                <a:spcPts val="1000"/>
              </a:spcBef>
              <a:spcAft>
                <a:spcPts val="0"/>
              </a:spcAft>
              <a:buClr>
                <a:schemeClr val="dk1"/>
              </a:buClr>
              <a:buSzPct val="100000"/>
              <a:buChar char="•"/>
            </a:pPr>
            <a:r>
              <a:rPr b="1" lang="en-IN" sz="2942"/>
              <a:t>RAM:</a:t>
            </a:r>
            <a:r>
              <a:rPr lang="en-IN" sz="2942"/>
              <a:t> Minimum 1GB </a:t>
            </a:r>
            <a:endParaRPr b="0" sz="2942"/>
          </a:p>
          <a:p>
            <a:pPr indent="-241934" lvl="0" marL="228600" rtl="0" algn="l">
              <a:lnSpc>
                <a:spcPct val="90000"/>
              </a:lnSpc>
              <a:spcBef>
                <a:spcPts val="1000"/>
              </a:spcBef>
              <a:spcAft>
                <a:spcPts val="0"/>
              </a:spcAft>
              <a:buClr>
                <a:schemeClr val="dk1"/>
              </a:buClr>
              <a:buSzPct val="95145"/>
              <a:buChar char="•"/>
            </a:pPr>
            <a:r>
              <a:rPr b="1" lang="en-IN" sz="2942"/>
              <a:t>OS:</a:t>
            </a:r>
            <a:r>
              <a:rPr lang="en-IN" sz="2942"/>
              <a:t> Windows 8 and above, Linux </a:t>
            </a:r>
            <a:br>
              <a:rPr lang="en-IN"/>
            </a:b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IN">
                <a:latin typeface="Times New Roman"/>
                <a:ea typeface="Times New Roman"/>
                <a:cs typeface="Times New Roman"/>
                <a:sym typeface="Times New Roman"/>
              </a:rPr>
              <a:t>Advantages</a:t>
            </a:r>
            <a:endParaRPr/>
          </a:p>
        </p:txBody>
      </p:sp>
      <p:sp>
        <p:nvSpPr>
          <p:cNvPr id="370" name="Google Shape;370;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IN"/>
              <a:t>This Online Event Management solution is fully functional and flexible. </a:t>
            </a:r>
            <a:endParaRPr/>
          </a:p>
          <a:p>
            <a:pPr indent="-228600" lvl="0" marL="228600" rtl="0" algn="l">
              <a:lnSpc>
                <a:spcPct val="90000"/>
              </a:lnSpc>
              <a:spcBef>
                <a:spcPts val="1000"/>
              </a:spcBef>
              <a:spcAft>
                <a:spcPts val="0"/>
              </a:spcAft>
              <a:buClr>
                <a:schemeClr val="dk1"/>
              </a:buClr>
              <a:buSzPct val="100000"/>
              <a:buChar char="•"/>
            </a:pPr>
            <a:r>
              <a:rPr lang="en-IN"/>
              <a:t>It is very easy to use. </a:t>
            </a:r>
            <a:endParaRPr/>
          </a:p>
          <a:p>
            <a:pPr indent="-228600" lvl="0" marL="228600" rtl="0" algn="l">
              <a:lnSpc>
                <a:spcPct val="90000"/>
              </a:lnSpc>
              <a:spcBef>
                <a:spcPts val="1000"/>
              </a:spcBef>
              <a:spcAft>
                <a:spcPts val="0"/>
              </a:spcAft>
              <a:buClr>
                <a:schemeClr val="dk1"/>
              </a:buClr>
              <a:buSzPct val="100000"/>
              <a:buChar char="•"/>
            </a:pPr>
            <a:r>
              <a:rPr lang="en-IN"/>
              <a:t>This Online Event Management System helps in back office administration by streamlining and standardizing the procedures. </a:t>
            </a:r>
            <a:endParaRPr/>
          </a:p>
          <a:p>
            <a:pPr indent="-228600" lvl="0" marL="228600" rtl="0" algn="l">
              <a:lnSpc>
                <a:spcPct val="90000"/>
              </a:lnSpc>
              <a:spcBef>
                <a:spcPts val="1000"/>
              </a:spcBef>
              <a:spcAft>
                <a:spcPts val="0"/>
              </a:spcAft>
              <a:buClr>
                <a:schemeClr val="dk1"/>
              </a:buClr>
              <a:buSzPct val="100000"/>
              <a:buChar char="•"/>
            </a:pPr>
            <a:r>
              <a:rPr lang="en-IN"/>
              <a:t>It saves a lot of time, money and labour.</a:t>
            </a:r>
            <a:endParaRPr/>
          </a:p>
          <a:p>
            <a:pPr indent="-228600" lvl="0" marL="228600" rtl="0" algn="l">
              <a:lnSpc>
                <a:spcPct val="90000"/>
              </a:lnSpc>
              <a:spcBef>
                <a:spcPts val="1000"/>
              </a:spcBef>
              <a:spcAft>
                <a:spcPts val="0"/>
              </a:spcAft>
              <a:buClr>
                <a:schemeClr val="dk1"/>
              </a:buClr>
              <a:buSzPct val="100000"/>
              <a:buChar char="•"/>
            </a:pPr>
            <a:r>
              <a:rPr lang="en-IN"/>
              <a:t>Eco-friendly: The monitoring of the Event Management and the overall business becomes easy and includes least paper work.</a:t>
            </a:r>
            <a:endParaRPr/>
          </a:p>
          <a:p>
            <a:pPr indent="-228600" lvl="0" marL="228600" rtl="0" algn="l">
              <a:lnSpc>
                <a:spcPct val="90000"/>
              </a:lnSpc>
              <a:spcBef>
                <a:spcPts val="1000"/>
              </a:spcBef>
              <a:spcAft>
                <a:spcPts val="0"/>
              </a:spcAft>
              <a:buClr>
                <a:schemeClr val="dk1"/>
              </a:buClr>
              <a:buSzPct val="100000"/>
              <a:buChar char="•"/>
            </a:pPr>
            <a:r>
              <a:rPr lang="en-IN"/>
              <a:t>The application acts as an office that is open 24/7.</a:t>
            </a:r>
            <a:endParaRPr/>
          </a:p>
          <a:p>
            <a:pPr indent="-228600" lvl="0" marL="228600" rtl="0" algn="l">
              <a:lnSpc>
                <a:spcPct val="90000"/>
              </a:lnSpc>
              <a:spcBef>
                <a:spcPts val="1000"/>
              </a:spcBef>
              <a:spcAft>
                <a:spcPts val="0"/>
              </a:spcAft>
              <a:buClr>
                <a:schemeClr val="dk1"/>
              </a:buClr>
              <a:buSzPct val="100000"/>
              <a:buChar char="•"/>
            </a:pPr>
            <a:r>
              <a:rPr lang="en-IN"/>
              <a:t>It increases the efficiency of management at offering quality services to the customers.</a:t>
            </a:r>
            <a:br>
              <a:rPr lang="en-IN"/>
            </a:b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IN">
                <a:latin typeface="Times New Roman"/>
                <a:ea typeface="Times New Roman"/>
                <a:cs typeface="Times New Roman"/>
                <a:sym typeface="Times New Roman"/>
              </a:rPr>
              <a:t>Conclusion</a:t>
            </a:r>
            <a:endParaRPr/>
          </a:p>
        </p:txBody>
      </p:sp>
      <p:sp>
        <p:nvSpPr>
          <p:cNvPr id="376" name="Google Shape;376;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Our project is only a humble venture to satisfy the needs to manage their project work. Several user-friendly coding techniques have also been adopted. This package shall prove to be a powerful package in satisfying the requirements of both the customer and the firm. The objective if software planning is to provide a frame work that enables the manager to make reasonable estimate made within a limited time frame at the beginning of the software project and should be updated regularly.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IN">
                <a:latin typeface="Times New Roman"/>
                <a:ea typeface="Times New Roman"/>
                <a:cs typeface="Times New Roman"/>
                <a:sym typeface="Times New Roman"/>
              </a:rPr>
              <a:t>References</a:t>
            </a:r>
            <a:endParaRPr/>
          </a:p>
        </p:txBody>
      </p:sp>
      <p:sp>
        <p:nvSpPr>
          <p:cNvPr id="382" name="Google Shape;382;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https://www.w3schools.com/ http://www.wikipedia.org </a:t>
            </a:r>
            <a:endParaRPr/>
          </a:p>
          <a:p>
            <a:pPr indent="-228600" lvl="0" marL="228600" rtl="0" algn="l">
              <a:lnSpc>
                <a:spcPct val="90000"/>
              </a:lnSpc>
              <a:spcBef>
                <a:spcPts val="1000"/>
              </a:spcBef>
              <a:spcAft>
                <a:spcPts val="0"/>
              </a:spcAft>
              <a:buClr>
                <a:schemeClr val="dk1"/>
              </a:buClr>
              <a:buSzPts val="2800"/>
              <a:buChar char="•"/>
            </a:pPr>
            <a:r>
              <a:rPr lang="en-IN"/>
              <a:t>https://getbootstrap.com/ </a:t>
            </a:r>
            <a:endParaRPr/>
          </a:p>
          <a:p>
            <a:pPr indent="-228600" lvl="0" marL="228600" rtl="0" algn="l">
              <a:lnSpc>
                <a:spcPct val="90000"/>
              </a:lnSpc>
              <a:spcBef>
                <a:spcPts val="1000"/>
              </a:spcBef>
              <a:spcAft>
                <a:spcPts val="0"/>
              </a:spcAft>
              <a:buClr>
                <a:schemeClr val="dk1"/>
              </a:buClr>
              <a:buSzPts val="2800"/>
              <a:buChar char="•"/>
            </a:pPr>
            <a:r>
              <a:rPr lang="en-IN"/>
              <a:t>https://docs.spring.io/spring-data/jpa/docs/current/reference/html/#jpa.query-methods.query-creation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nvSpPr>
        <p:spPr>
          <a:xfrm>
            <a:off x="0" y="2823412"/>
            <a:ext cx="12191999"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7200" u="none" cap="none" strike="noStrike">
                <a:solidFill>
                  <a:schemeClr val="dk1"/>
                </a:solidFill>
                <a:latin typeface="Times New Roman"/>
                <a:ea typeface="Times New Roman"/>
                <a:cs typeface="Times New Roman"/>
                <a:sym typeface="Times New Roman"/>
              </a:rPr>
              <a:t>UML Diagram</a:t>
            </a:r>
            <a:endParaRPr b="1" i="0" sz="7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Manual </a:t>
            </a:r>
            <a:r>
              <a:rPr b="1" lang="en-IN" sz="4000">
                <a:latin typeface="Times New Roman"/>
                <a:ea typeface="Times New Roman"/>
                <a:cs typeface="Times New Roman"/>
                <a:sym typeface="Times New Roman"/>
              </a:rPr>
              <a:t>E-R Diagram</a:t>
            </a:r>
            <a:endParaRPr b="1" sz="4000">
              <a:latin typeface="Times New Roman"/>
              <a:ea typeface="Times New Roman"/>
              <a:cs typeface="Times New Roman"/>
              <a:sym typeface="Times New Roman"/>
            </a:endParaRPr>
          </a:p>
        </p:txBody>
      </p:sp>
      <p:pic>
        <p:nvPicPr>
          <p:cNvPr id="126" name="Google Shape;126;p7"/>
          <p:cNvPicPr preferRelativeResize="0"/>
          <p:nvPr/>
        </p:nvPicPr>
        <p:blipFill>
          <a:blip r:embed="rId3">
            <a:alphaModFix/>
          </a:blip>
          <a:stretch>
            <a:fillRect/>
          </a:stretch>
        </p:blipFill>
        <p:spPr>
          <a:xfrm>
            <a:off x="1490675" y="1466850"/>
            <a:ext cx="9448800" cy="5162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23f6a2c260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System Generated </a:t>
            </a:r>
            <a:r>
              <a:rPr b="1" lang="en-IN" sz="4000">
                <a:latin typeface="Times New Roman"/>
                <a:ea typeface="Times New Roman"/>
                <a:cs typeface="Times New Roman"/>
                <a:sym typeface="Times New Roman"/>
              </a:rPr>
              <a:t>E-R Diagram</a:t>
            </a:r>
            <a:endParaRPr b="1" sz="4000">
              <a:latin typeface="Times New Roman"/>
              <a:ea typeface="Times New Roman"/>
              <a:cs typeface="Times New Roman"/>
              <a:sym typeface="Times New Roman"/>
            </a:endParaRPr>
          </a:p>
        </p:txBody>
      </p:sp>
      <p:pic>
        <p:nvPicPr>
          <p:cNvPr id="132" name="Google Shape;132;g123f6a2c260_0_0"/>
          <p:cNvPicPr preferRelativeResize="0"/>
          <p:nvPr>
            <p:ph idx="1" type="body"/>
          </p:nvPr>
        </p:nvPicPr>
        <p:blipFill rotWithShape="1">
          <a:blip r:embed="rId3">
            <a:alphaModFix/>
          </a:blip>
          <a:srcRect b="0" l="0" r="0" t="0"/>
          <a:stretch/>
        </p:blipFill>
        <p:spPr>
          <a:xfrm>
            <a:off x="304800" y="1507958"/>
            <a:ext cx="11421900" cy="518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type="title"/>
          </p:nvPr>
        </p:nvSpPr>
        <p:spPr>
          <a:xfrm>
            <a:off x="838200" y="365125"/>
            <a:ext cx="10515600" cy="8540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IN" sz="4000">
                <a:latin typeface="Times New Roman"/>
                <a:ea typeface="Times New Roman"/>
                <a:cs typeface="Times New Roman"/>
                <a:sym typeface="Times New Roman"/>
              </a:rPr>
              <a:t>Activity Diagram Of Admin</a:t>
            </a:r>
            <a:endParaRPr b="1" sz="4000">
              <a:latin typeface="Times New Roman"/>
              <a:ea typeface="Times New Roman"/>
              <a:cs typeface="Times New Roman"/>
              <a:sym typeface="Times New Roman"/>
            </a:endParaRPr>
          </a:p>
        </p:txBody>
      </p:sp>
      <p:pic>
        <p:nvPicPr>
          <p:cNvPr id="138" name="Google Shape;138;p8"/>
          <p:cNvPicPr preferRelativeResize="0"/>
          <p:nvPr>
            <p:ph idx="1" type="body"/>
          </p:nvPr>
        </p:nvPicPr>
        <p:blipFill rotWithShape="1">
          <a:blip r:embed="rId3">
            <a:alphaModFix/>
          </a:blip>
          <a:srcRect b="0" l="0" r="0" t="0"/>
          <a:stretch/>
        </p:blipFill>
        <p:spPr>
          <a:xfrm>
            <a:off x="2211147" y="1219200"/>
            <a:ext cx="7812600" cy="529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2022-04-10T03:00:04Z</dcterms:created>
  <dc:creator>Nimish Patil</dc:creator>
</cp:coreProperties>
</file>